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oboto Mon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Mono-regular.fntdata"/><Relationship Id="rId21" Type="http://schemas.openxmlformats.org/officeDocument/2006/relationships/slide" Target="slides/slide15.xml"/><Relationship Id="rId24" Type="http://schemas.openxmlformats.org/officeDocument/2006/relationships/font" Target="fonts/RobotoMono-italic.fntdata"/><Relationship Id="rId23" Type="http://schemas.openxmlformats.org/officeDocument/2006/relationships/font" Target="fonts/RobotoMono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RobotoMon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4.png>
</file>

<file path=ppt/media/image15.png>
</file>

<file path=ppt/media/image17.png>
</file>

<file path=ppt/media/image19.png>
</file>

<file path=ppt/media/image2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0e0c2fe8a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20e0c2fe8a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20e0c2fe8a_2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320e0c2fe8a_2_19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20e0c2fe8a_2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Arafat</a:t>
            </a:r>
            <a:endParaRPr/>
          </a:p>
        </p:txBody>
      </p:sp>
      <p:sp>
        <p:nvSpPr>
          <p:cNvPr id="275" name="Google Shape;275;g320e0c2fe8a_2_2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20e0c2fe8a_2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Arafat</a:t>
            </a:r>
            <a:endParaRPr/>
          </a:p>
        </p:txBody>
      </p:sp>
      <p:sp>
        <p:nvSpPr>
          <p:cNvPr id="289" name="Google Shape;289;g320e0c2fe8a_2_2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20e0c2fe8a_2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320e0c2fe8a_2_2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20e0c2fe8a_2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g320e0c2fe8a_2_24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20e0c2fe8a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320e0c2fe8a_7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20e0c2fe8a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320e0c2fe8a_2_8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20e0c2fe8a_2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20e0c2fe8a_2_10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20e0c2fe8a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20e0c2fe8a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20e0c2fe8a_2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320e0c2fe8a_2_1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20e0c2fe8a_2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320e0c2fe8a_2_1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20e0c2fe8a_2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320e0c2fe8a_2_15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20e0c2fe8a_2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brandon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talk about basic table layout and how all staff are a subtype of staff</a:t>
            </a:r>
            <a:endParaRPr/>
          </a:p>
        </p:txBody>
      </p:sp>
      <p:sp>
        <p:nvSpPr>
          <p:cNvPr id="233" name="Google Shape;233;g320e0c2fe8a_2_17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20e0c2fe8a_2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320e0c2fe8a_2_17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11.png"/><Relationship Id="rId5" Type="http://schemas.openxmlformats.org/officeDocument/2006/relationships/hyperlink" Target="https://study.com/academy/lesson/parts-prison-design-structure.html#:~:text=Although%20there%20are%20many%20kinds,rooms%2C%20and%20outdoor%20activity%20area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 rot="-147453">
            <a:off x="-106070" y="-193679"/>
            <a:ext cx="9356140" cy="5530858"/>
          </a:xfrm>
          <a:custGeom>
            <a:rect b="b" l="l" r="r" t="t"/>
            <a:pathLst>
              <a:path extrusionOk="0"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087" l="-9548" r="-62592" t="-14707"/>
            </a:stretch>
          </a:blipFill>
          <a:ln>
            <a:noFill/>
          </a:ln>
        </p:spPr>
      </p:sp>
      <p:sp>
        <p:nvSpPr>
          <p:cNvPr id="130" name="Google Shape;130;p25"/>
          <p:cNvSpPr/>
          <p:nvPr/>
        </p:nvSpPr>
        <p:spPr>
          <a:xfrm>
            <a:off x="782080" y="591119"/>
            <a:ext cx="162025" cy="201159"/>
          </a:xfrm>
          <a:custGeom>
            <a:rect b="b" l="l" r="r" t="t"/>
            <a:pathLst>
              <a:path extrusionOk="0"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cxnSp>
        <p:nvCxnSpPr>
          <p:cNvPr id="131" name="Google Shape;131;p25"/>
          <p:cNvCxnSpPr/>
          <p:nvPr/>
        </p:nvCxnSpPr>
        <p:spPr>
          <a:xfrm>
            <a:off x="782080" y="3465984"/>
            <a:ext cx="4763142" cy="0"/>
          </a:xfrm>
          <a:prstGeom prst="straightConnector1">
            <a:avLst/>
          </a:prstGeom>
          <a:noFill/>
          <a:ln cap="rnd" cmpd="sng" w="76200">
            <a:solidFill>
              <a:srgbClr val="F5F5F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25"/>
          <p:cNvSpPr txBox="1"/>
          <p:nvPr/>
        </p:nvSpPr>
        <p:spPr>
          <a:xfrm>
            <a:off x="782080" y="1954615"/>
            <a:ext cx="4559190" cy="6832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Correctional Facility Management </a:t>
            </a:r>
            <a:endParaRPr sz="700"/>
          </a:p>
        </p:txBody>
      </p:sp>
      <p:sp>
        <p:nvSpPr>
          <p:cNvPr id="133" name="Google Shape;133;p25"/>
          <p:cNvSpPr txBox="1"/>
          <p:nvPr/>
        </p:nvSpPr>
        <p:spPr>
          <a:xfrm>
            <a:off x="782080" y="2833113"/>
            <a:ext cx="5187914" cy="5020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SYSTEM DATABASE</a:t>
            </a:r>
            <a:endParaRPr sz="700"/>
          </a:p>
        </p:txBody>
      </p:sp>
      <p:sp>
        <p:nvSpPr>
          <p:cNvPr id="134" name="Google Shape;134;p25"/>
          <p:cNvSpPr txBox="1"/>
          <p:nvPr/>
        </p:nvSpPr>
        <p:spPr>
          <a:xfrm>
            <a:off x="1068027" y="562544"/>
            <a:ext cx="2308010" cy="239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INET 4707 | PostgreSQL</a:t>
            </a:r>
            <a:endParaRPr sz="700"/>
          </a:p>
        </p:txBody>
      </p:sp>
      <p:sp>
        <p:nvSpPr>
          <p:cNvPr id="135" name="Google Shape;135;p25"/>
          <p:cNvSpPr txBox="1"/>
          <p:nvPr/>
        </p:nvSpPr>
        <p:spPr>
          <a:xfrm>
            <a:off x="809641" y="3627341"/>
            <a:ext cx="5425178" cy="1763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Aye Keita | Arafat Oyeneye | Brandon Hafferman | Alec burns | Henok Tekle</a:t>
            </a:r>
            <a:endParaRPr sz="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043" l="-27045" r="0" t="0"/>
            </a:stretch>
          </a:blipFill>
          <a:ln>
            <a:noFill/>
          </a:ln>
        </p:spPr>
      </p:sp>
      <p:grpSp>
        <p:nvGrpSpPr>
          <p:cNvPr id="266" name="Google Shape;266;p34"/>
          <p:cNvGrpSpPr/>
          <p:nvPr/>
        </p:nvGrpSpPr>
        <p:grpSpPr>
          <a:xfrm>
            <a:off x="712825" y="1210442"/>
            <a:ext cx="7718200" cy="2898621"/>
            <a:chOff x="0" y="-28575"/>
            <a:chExt cx="4065634" cy="1526876"/>
          </a:xfrm>
        </p:grpSpPr>
        <p:sp>
          <p:nvSpPr>
            <p:cNvPr id="267" name="Google Shape;267;p34"/>
            <p:cNvSpPr/>
            <p:nvPr/>
          </p:nvSpPr>
          <p:spPr>
            <a:xfrm>
              <a:off x="0" y="0"/>
              <a:ext cx="4065634" cy="1498301"/>
            </a:xfrm>
            <a:custGeom>
              <a:rect b="b" l="l" r="r" t="t"/>
              <a:pathLst>
                <a:path extrusionOk="0" h="1498301" w="4065634">
                  <a:moveTo>
                    <a:pt x="0" y="0"/>
                  </a:moveTo>
                  <a:lnTo>
                    <a:pt x="4065634" y="0"/>
                  </a:lnTo>
                  <a:lnTo>
                    <a:pt x="4065634" y="1498301"/>
                  </a:lnTo>
                  <a:lnTo>
                    <a:pt x="0" y="149830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</p:sp>
        <p:sp>
          <p:nvSpPr>
            <p:cNvPr id="268" name="Google Shape;268;p34"/>
            <p:cNvSpPr txBox="1"/>
            <p:nvPr/>
          </p:nvSpPr>
          <p:spPr>
            <a:xfrm>
              <a:off x="0" y="-28575"/>
              <a:ext cx="4065633" cy="15268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9" name="Google Shape;269;p34"/>
          <p:cNvSpPr txBox="1"/>
          <p:nvPr/>
        </p:nvSpPr>
        <p:spPr>
          <a:xfrm>
            <a:off x="5019257" y="2185619"/>
            <a:ext cx="3246300" cy="18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82550" lvl="1" marL="1778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Char char="•"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an inmate release date arrives, move the inmate to the release history table.</a:t>
            </a:r>
            <a:endParaRPr sz="700"/>
          </a:p>
          <a:p>
            <a:pPr indent="-82550" lvl="1" marL="1778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Char char="•"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Every time the internal transfers transfers table is updated also update the cell and cell block tables</a:t>
            </a:r>
            <a:endParaRPr sz="700"/>
          </a:p>
          <a:p>
            <a:pPr indent="-82550" lvl="1" marL="1778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Char char="•"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a prisoner comments 10 offences their risk level will increase by 1:</a:t>
            </a:r>
            <a:endParaRPr sz="700"/>
          </a:p>
          <a:p>
            <a:pPr indent="-107950" lvl="2" marL="3429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Char char="⚬"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means the security level is a number with 1 being low and 10 being the highest.</a:t>
            </a:r>
            <a:endParaRPr sz="700"/>
          </a:p>
          <a:p>
            <a:pPr indent="-82550" lvl="1" marL="1778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Char char="•"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an insert for guards also insert on the staff table.</a:t>
            </a:r>
            <a:endParaRPr sz="700"/>
          </a:p>
          <a:p>
            <a:pPr indent="-107950" lvl="2" marL="3429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Char char="⚬"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insert of subtype insert for super type too.</a:t>
            </a:r>
            <a:endParaRPr sz="700"/>
          </a:p>
          <a:p>
            <a:pPr indent="-82550" lvl="1" marL="1778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Char char="•"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 default values for</a:t>
            </a:r>
            <a:r>
              <a:rPr lang="en" sz="700"/>
              <a:t> </a:t>
            </a: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Inmates table before insert on said table if values are NULL the assign basic value to them. Also create </a:t>
            </a:r>
            <a:r>
              <a:rPr lang="en" sz="700"/>
              <a:t>unique</a:t>
            </a:r>
            <a:r>
              <a:rPr lang="en" sz="700"/>
              <a:t> Inmate ID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0" name="Google Shape;270;p34"/>
          <p:cNvCxnSpPr/>
          <p:nvPr/>
        </p:nvCxnSpPr>
        <p:spPr>
          <a:xfrm rot="10800000">
            <a:off x="4866944" y="2129394"/>
            <a:ext cx="5109255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1" name="Google Shape;271;p34"/>
          <p:cNvSpPr/>
          <p:nvPr/>
        </p:nvSpPr>
        <p:spPr>
          <a:xfrm>
            <a:off x="712824" y="740271"/>
            <a:ext cx="3809061" cy="3893266"/>
          </a:xfrm>
          <a:custGeom>
            <a:rect b="b" l="l" r="r" t="t"/>
            <a:pathLst>
              <a:path extrusionOk="0" h="7786532" w="7618121">
                <a:moveTo>
                  <a:pt x="0" y="0"/>
                </a:moveTo>
                <a:lnTo>
                  <a:pt x="7618121" y="0"/>
                </a:lnTo>
                <a:lnTo>
                  <a:pt x="7618121" y="7786532"/>
                </a:lnTo>
                <a:lnTo>
                  <a:pt x="0" y="77865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2" name="Google Shape;272;p34"/>
          <p:cNvSpPr txBox="1"/>
          <p:nvPr/>
        </p:nvSpPr>
        <p:spPr>
          <a:xfrm>
            <a:off x="4866944" y="1627744"/>
            <a:ext cx="3092799" cy="3921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TRIGGERS</a:t>
            </a:r>
            <a:endParaRPr sz="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5"/>
          <p:cNvSpPr/>
          <p:nvPr/>
        </p:nvSpPr>
        <p:spPr>
          <a:xfrm rot="8100000">
            <a:off x="-2640531" y="-1215960"/>
            <a:ext cx="8446715" cy="5037313"/>
          </a:xfrm>
          <a:custGeom>
            <a:rect b="b" l="l" r="r" t="t"/>
            <a:pathLst>
              <a:path extrusionOk="0" h="10074627" w="16893429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78" name="Google Shape;278;p35"/>
          <p:cNvGrpSpPr/>
          <p:nvPr/>
        </p:nvGrpSpPr>
        <p:grpSpPr>
          <a:xfrm>
            <a:off x="766474" y="639903"/>
            <a:ext cx="7716806" cy="3863696"/>
            <a:chOff x="0" y="-28575"/>
            <a:chExt cx="4064900" cy="2035238"/>
          </a:xfrm>
        </p:grpSpPr>
        <p:sp>
          <p:nvSpPr>
            <p:cNvPr id="279" name="Google Shape;279;p35"/>
            <p:cNvSpPr/>
            <p:nvPr/>
          </p:nvSpPr>
          <p:spPr>
            <a:xfrm>
              <a:off x="0" y="0"/>
              <a:ext cx="4064900" cy="2006663"/>
            </a:xfrm>
            <a:custGeom>
              <a:rect b="b" l="l" r="r" t="t"/>
              <a:pathLst>
                <a:path extrusionOk="0"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80" name="Google Shape;280;p35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1" name="Google Shape;281;p35"/>
          <p:cNvSpPr txBox="1"/>
          <p:nvPr/>
        </p:nvSpPr>
        <p:spPr>
          <a:xfrm>
            <a:off x="1063493" y="1838251"/>
            <a:ext cx="3508500" cy="23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chemeClr val="dk1"/>
                </a:solidFill>
              </a:rPr>
              <a:t>DELIMITER //:</a:t>
            </a:r>
            <a:r>
              <a:rPr lang="en" sz="800">
                <a:solidFill>
                  <a:schemeClr val="dk1"/>
                </a:solidFill>
              </a:rPr>
              <a:t> Changes the statement delimiter to this symbol </a:t>
            </a:r>
            <a:r>
              <a:rPr lang="en" sz="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//</a:t>
            </a:r>
            <a:r>
              <a:rPr lang="en" sz="800">
                <a:solidFill>
                  <a:schemeClr val="dk1"/>
                </a:solidFill>
              </a:rPr>
              <a:t> to allow the definition of the stored procedure.</a:t>
            </a:r>
            <a:endParaRPr sz="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chemeClr val="dk1"/>
                </a:solidFill>
              </a:rPr>
              <a:t>CREATE PROCEDURE insert_inmate:</a:t>
            </a:r>
            <a:r>
              <a:rPr lang="en" sz="800">
                <a:solidFill>
                  <a:schemeClr val="dk1"/>
                </a:solidFill>
              </a:rPr>
              <a:t> Defines a new stored procedure named </a:t>
            </a:r>
            <a:r>
              <a:rPr lang="en" sz="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insert_inmate</a:t>
            </a:r>
            <a:r>
              <a:rPr lang="en" sz="800">
                <a:solidFill>
                  <a:schemeClr val="dk1"/>
                </a:solidFill>
              </a:rPr>
              <a:t>.</a:t>
            </a:r>
            <a:endParaRPr sz="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chemeClr val="dk1"/>
                </a:solidFill>
              </a:rPr>
              <a:t>IN inmate_first_name VARCHAR(50), ...:</a:t>
            </a:r>
            <a:r>
              <a:rPr lang="en" sz="800">
                <a:solidFill>
                  <a:schemeClr val="dk1"/>
                </a:solidFill>
              </a:rPr>
              <a:t> Input parameters for the stored procedure.</a:t>
            </a:r>
            <a:endParaRPr sz="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chemeClr val="dk1"/>
                </a:solidFill>
              </a:rPr>
              <a:t>DECLARE inmate_id INT;:</a:t>
            </a:r>
            <a:r>
              <a:rPr lang="en" sz="800">
                <a:solidFill>
                  <a:schemeClr val="dk1"/>
                </a:solidFill>
              </a:rPr>
              <a:t> Declares a local variable </a:t>
            </a:r>
            <a:r>
              <a:rPr lang="en" sz="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inmate_id</a:t>
            </a:r>
            <a:r>
              <a:rPr lang="en" sz="800">
                <a:solidFill>
                  <a:schemeClr val="dk1"/>
                </a:solidFill>
              </a:rPr>
              <a:t> to store the last inserted ID.</a:t>
            </a:r>
            <a:endParaRPr sz="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chemeClr val="dk1"/>
                </a:solidFill>
              </a:rPr>
              <a:t>INSERT INTO Inmates...:</a:t>
            </a:r>
            <a:r>
              <a:rPr lang="en" sz="800">
                <a:solidFill>
                  <a:schemeClr val="dk1"/>
                </a:solidFill>
              </a:rPr>
              <a:t> Inserts a new record into the </a:t>
            </a:r>
            <a:r>
              <a:rPr lang="en" sz="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Inmates</a:t>
            </a:r>
            <a:r>
              <a:rPr lang="en" sz="800">
                <a:solidFill>
                  <a:schemeClr val="dk1"/>
                </a:solidFill>
              </a:rPr>
              <a:t> table.</a:t>
            </a:r>
            <a:endParaRPr sz="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chemeClr val="dk1"/>
                </a:solidFill>
              </a:rPr>
              <a:t>SET inmate_id = LAST_INSERT_ID();:</a:t>
            </a:r>
            <a:r>
              <a:rPr lang="en" sz="800">
                <a:solidFill>
                  <a:schemeClr val="dk1"/>
                </a:solidFill>
              </a:rPr>
              <a:t> Retrieves the ID of the last inserted row.</a:t>
            </a:r>
            <a:endParaRPr sz="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chemeClr val="dk1"/>
                </a:solidFill>
              </a:rPr>
              <a:t>UPDATE Cells...:</a:t>
            </a:r>
            <a:r>
              <a:rPr lang="en" sz="800">
                <a:solidFill>
                  <a:schemeClr val="dk1"/>
                </a:solidFill>
              </a:rPr>
              <a:t> Updates the </a:t>
            </a:r>
            <a:r>
              <a:rPr lang="en" sz="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Cells</a:t>
            </a:r>
            <a:r>
              <a:rPr lang="en" sz="800">
                <a:solidFill>
                  <a:schemeClr val="dk1"/>
                </a:solidFill>
              </a:rPr>
              <a:t> table with a comment indicating the inmate assignment.</a:t>
            </a:r>
            <a:endParaRPr sz="700"/>
          </a:p>
        </p:txBody>
      </p:sp>
      <p:sp>
        <p:nvSpPr>
          <p:cNvPr id="282" name="Google Shape;282;p35"/>
          <p:cNvSpPr txBox="1"/>
          <p:nvPr/>
        </p:nvSpPr>
        <p:spPr>
          <a:xfrm>
            <a:off x="4833752" y="1838250"/>
            <a:ext cx="3449400" cy="23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-- Create the insert_inmate procedure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DELIMITER //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PROCEDURE insert_inmate(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IN inmate_first_name VARCHAR(50), 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IN inmate_last_name VARCHAR(50), 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IN conviction_text TEXT, 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IN conviction_date DATE, 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IN risk_level INT, 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IN release_date DATE, 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IN cell_id INT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DECLARE inmate_id INT;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-- Insert into the Inmates table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INSERT INTO Inmates (first_name, last_name, conviction, conviction_date, risk_level, release_date, cell_id) 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VALUES (inmate_first_name, inmate_last_name, conviction_text, conviction_date, risk_level, release_date, cell_id);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-- Get the last inserted inmate_id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SET inmate_id = LAST_INSERT_ID();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-- Update the Cells table with the inmate assignment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UPDATE Cells SET comments = CONCAT(comments, ', Inmate ID: ', inmate_id) WHERE cell_id = cell_id;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 //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DELIMITER ;</a:t>
            </a:r>
            <a:endParaRPr sz="600"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5"/>
          <p:cNvSpPr txBox="1"/>
          <p:nvPr/>
        </p:nvSpPr>
        <p:spPr>
          <a:xfrm>
            <a:off x="1239892" y="1565418"/>
            <a:ext cx="3056625" cy="2193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Explanation of the stored procedure</a:t>
            </a:r>
            <a:endParaRPr sz="700"/>
          </a:p>
        </p:txBody>
      </p:sp>
      <p:sp>
        <p:nvSpPr>
          <p:cNvPr id="284" name="Google Shape;284;p35"/>
          <p:cNvSpPr txBox="1"/>
          <p:nvPr/>
        </p:nvSpPr>
        <p:spPr>
          <a:xfrm>
            <a:off x="984041" y="915347"/>
            <a:ext cx="4247883" cy="387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Stored Procedure</a:t>
            </a:r>
            <a:endParaRPr sz="700"/>
          </a:p>
        </p:txBody>
      </p:sp>
      <p:sp>
        <p:nvSpPr>
          <p:cNvPr id="285" name="Google Shape;285;p35"/>
          <p:cNvSpPr txBox="1"/>
          <p:nvPr/>
        </p:nvSpPr>
        <p:spPr>
          <a:xfrm>
            <a:off x="5030165" y="1565418"/>
            <a:ext cx="3056625" cy="2193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SQL script for the stored procedure</a:t>
            </a:r>
            <a:endParaRPr sz="700"/>
          </a:p>
        </p:txBody>
      </p:sp>
      <p:cxnSp>
        <p:nvCxnSpPr>
          <p:cNvPr id="286" name="Google Shape;286;p35"/>
          <p:cNvCxnSpPr/>
          <p:nvPr/>
        </p:nvCxnSpPr>
        <p:spPr>
          <a:xfrm rot="10800000">
            <a:off x="4663342" y="1687021"/>
            <a:ext cx="0" cy="2409999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6"/>
          <p:cNvSpPr/>
          <p:nvPr/>
        </p:nvSpPr>
        <p:spPr>
          <a:xfrm>
            <a:off x="0" y="-58525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3835" l="-53353" r="-345" t="-19865"/>
            </a:stretch>
          </a:blipFill>
          <a:ln>
            <a:noFill/>
          </a:ln>
        </p:spPr>
      </p:sp>
      <p:sp>
        <p:nvSpPr>
          <p:cNvPr id="292" name="Google Shape;292;p36"/>
          <p:cNvSpPr txBox="1"/>
          <p:nvPr/>
        </p:nvSpPr>
        <p:spPr>
          <a:xfrm>
            <a:off x="514350" y="542925"/>
            <a:ext cx="2552017" cy="387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Sample Data</a:t>
            </a:r>
            <a:endParaRPr sz="700"/>
          </a:p>
        </p:txBody>
      </p:sp>
      <p:sp>
        <p:nvSpPr>
          <p:cNvPr id="293" name="Google Shape;293;p36"/>
          <p:cNvSpPr txBox="1"/>
          <p:nvPr/>
        </p:nvSpPr>
        <p:spPr>
          <a:xfrm>
            <a:off x="3772504" y="500388"/>
            <a:ext cx="4619100" cy="41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Example data inserted into the tables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-- Insert sample data into Cell_Blocks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INTO Cell_Blocks (block_name, max_occupancy, security_level) VALUES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('Block A', 100, 'Maximum'),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('Block B', 150, 'Medium'),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('Block C', 120, 'Minimum');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-- Insert sample data into Cells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INTO Cells (comments, cell_block_id) VALUES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('Clean and well-maintained', 1),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('Requires minor repairs', 2),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('Spacious cell', 3);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-- Insert sample data into Staff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INTO Staff (first_name, last_name, salary) VALUES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('John', 'Doe', 50000),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('Jane', 'Smith', 55000),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('Michael', 'Johnson', 48000);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-- Insert sample data into Inmates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INTO Inmates (first_name, last_name, conviction, conviction_date, risk_level, release_date, cell_id) VALUES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('James', 'Brown', 'Theft', '2022-01-15', 5, '2025-01-15', 1),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('Robert', 'Williams', 'Assault', '2021-03-20', 7, '2026-03-20', 2),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('David', 'Jones', 'Drug Trafficking', '2020-05-10', 6, '2028-05-10', 3);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-- Insert sample data into Visits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INTO Visits (inmate_id, visit_date, visit_comments) VALUES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(1, '2023-04-10', 'Family visit'),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(2, '2023-04-11', 'Lawyer visit'),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(3, '2023-04-12', 'Friend visit');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-- Insert sample data into Offenses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INTO Offenses (inmate_id, offense_date, description) VALUES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(1, '2022-06-10', 'Disobeying orders'),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(2, '2022-07-15', 'Fighting with other inmates'),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(3, '2022-08-20', 'Possession of contraband');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-- Insert sample data into Internal_Transfers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INTO Internal_Transfers (inmate_id, current_cell_id, new_cell_id, reason_for_transfer) VALUES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(1, 1, 2, 'Routine transfer'),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(2, 2, 3, 'Security reasons'),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(3, 3, 1, 'Behavioral issues');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-- Insert sample data into Inmate_Release_History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INTO Inmate_Release_History (inmate_id, release_date, release_comments) VALUES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(1, '2025-01-15', 'Released on parole'),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(2, '2026-03-20', 'Sentence completed'),</a:t>
            </a:r>
            <a:endParaRPr sz="500"/>
          </a:p>
          <a:p>
            <a:pPr indent="0" lvl="0" marL="0" marR="0" rtl="0" algn="l">
              <a:lnSpc>
                <a:spcPct val="1100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(3, '2028-05-10', 'Good behavior release');</a:t>
            </a:r>
            <a:endParaRPr sz="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043" l="-27045" r="0" t="0"/>
            </a:stretch>
          </a:blipFill>
          <a:ln>
            <a:noFill/>
          </a:ln>
        </p:spPr>
      </p:sp>
      <p:grpSp>
        <p:nvGrpSpPr>
          <p:cNvPr id="299" name="Google Shape;299;p37"/>
          <p:cNvGrpSpPr/>
          <p:nvPr/>
        </p:nvGrpSpPr>
        <p:grpSpPr>
          <a:xfrm>
            <a:off x="712825" y="1210441"/>
            <a:ext cx="7718353" cy="2898678"/>
            <a:chOff x="0" y="-28575"/>
            <a:chExt cx="4065634" cy="1526876"/>
          </a:xfrm>
        </p:grpSpPr>
        <p:sp>
          <p:nvSpPr>
            <p:cNvPr id="300" name="Google Shape;300;p37"/>
            <p:cNvSpPr/>
            <p:nvPr/>
          </p:nvSpPr>
          <p:spPr>
            <a:xfrm>
              <a:off x="0" y="0"/>
              <a:ext cx="4065634" cy="1498301"/>
            </a:xfrm>
            <a:custGeom>
              <a:rect b="b" l="l" r="r" t="t"/>
              <a:pathLst>
                <a:path extrusionOk="0" h="1498301" w="4065634">
                  <a:moveTo>
                    <a:pt x="0" y="0"/>
                  </a:moveTo>
                  <a:lnTo>
                    <a:pt x="4065634" y="0"/>
                  </a:lnTo>
                  <a:lnTo>
                    <a:pt x="4065634" y="1498301"/>
                  </a:lnTo>
                  <a:lnTo>
                    <a:pt x="0" y="149830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</p:sp>
        <p:sp>
          <p:nvSpPr>
            <p:cNvPr id="301" name="Google Shape;301;p37"/>
            <p:cNvSpPr txBox="1"/>
            <p:nvPr/>
          </p:nvSpPr>
          <p:spPr>
            <a:xfrm>
              <a:off x="0" y="-28575"/>
              <a:ext cx="4065633" cy="15268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37"/>
          <p:cNvSpPr txBox="1"/>
          <p:nvPr/>
        </p:nvSpPr>
        <p:spPr>
          <a:xfrm>
            <a:off x="5920468" y="1493032"/>
            <a:ext cx="20394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00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QUERIES AND REPORTS</a:t>
            </a:r>
            <a:endParaRPr sz="700"/>
          </a:p>
        </p:txBody>
      </p:sp>
      <p:cxnSp>
        <p:nvCxnSpPr>
          <p:cNvPr id="303" name="Google Shape;303;p37"/>
          <p:cNvCxnSpPr/>
          <p:nvPr/>
        </p:nvCxnSpPr>
        <p:spPr>
          <a:xfrm rot="10800000">
            <a:off x="4866944" y="2129394"/>
            <a:ext cx="5109255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4" name="Google Shape;304;p37"/>
          <p:cNvSpPr/>
          <p:nvPr/>
        </p:nvSpPr>
        <p:spPr>
          <a:xfrm>
            <a:off x="1037034" y="2223593"/>
            <a:ext cx="2533583" cy="1804711"/>
          </a:xfrm>
          <a:custGeom>
            <a:rect b="b" l="l" r="r" t="t"/>
            <a:pathLst>
              <a:path extrusionOk="0" h="3609421" w="5067165">
                <a:moveTo>
                  <a:pt x="0" y="0"/>
                </a:moveTo>
                <a:lnTo>
                  <a:pt x="5067164" y="0"/>
                </a:lnTo>
                <a:lnTo>
                  <a:pt x="5067164" y="3609421"/>
                </a:lnTo>
                <a:lnTo>
                  <a:pt x="0" y="36094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-1847" t="0"/>
            </a:stretch>
          </a:blipFill>
          <a:ln>
            <a:noFill/>
          </a:ln>
        </p:spPr>
      </p:sp>
      <p:sp>
        <p:nvSpPr>
          <p:cNvPr id="305" name="Google Shape;305;p37"/>
          <p:cNvSpPr txBox="1"/>
          <p:nvPr/>
        </p:nvSpPr>
        <p:spPr>
          <a:xfrm>
            <a:off x="5305624" y="2204542"/>
            <a:ext cx="2654119" cy="14043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Sample queries and their outputs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-- test</a:t>
            </a:r>
            <a:r>
              <a:rPr b="0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CALL Insert_Staff_Admin('John', 'Doe', 50000.00, 'Senior Administrator');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-- Verify the data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 * FROM Staff;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 * FROM Administrators;</a:t>
            </a:r>
            <a:endParaRPr sz="700"/>
          </a:p>
          <a:p>
            <a:pPr indent="0" lvl="0" marL="0" marR="0" rtl="0" algn="just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37"/>
          <p:cNvSpPr txBox="1"/>
          <p:nvPr/>
        </p:nvSpPr>
        <p:spPr>
          <a:xfrm>
            <a:off x="1037034" y="1999438"/>
            <a:ext cx="2688908" cy="2241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Reports generated from the data:</a:t>
            </a:r>
            <a:endParaRPr sz="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8"/>
          <p:cNvSpPr/>
          <p:nvPr/>
        </p:nvSpPr>
        <p:spPr>
          <a:xfrm flipH="1" rot="1351028">
            <a:off x="-636331" y="-1554835"/>
            <a:ext cx="10416661" cy="8253170"/>
          </a:xfrm>
          <a:custGeom>
            <a:rect b="b" l="l" r="r" t="t"/>
            <a:pathLst>
              <a:path extrusionOk="0" h="16506339" w="20833322">
                <a:moveTo>
                  <a:pt x="20833322" y="7003569"/>
                </a:moveTo>
                <a:lnTo>
                  <a:pt x="3939507" y="0"/>
                </a:lnTo>
                <a:lnTo>
                  <a:pt x="0" y="9502771"/>
                </a:lnTo>
                <a:lnTo>
                  <a:pt x="16893815" y="16506340"/>
                </a:lnTo>
                <a:lnTo>
                  <a:pt x="20833322" y="7003569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0424" r="-20426" t="0"/>
            </a:stretch>
          </a:blipFill>
          <a:ln>
            <a:noFill/>
          </a:ln>
        </p:spPr>
      </p:sp>
      <p:grpSp>
        <p:nvGrpSpPr>
          <p:cNvPr id="312" name="Google Shape;312;p38"/>
          <p:cNvGrpSpPr/>
          <p:nvPr/>
        </p:nvGrpSpPr>
        <p:grpSpPr>
          <a:xfrm>
            <a:off x="953030" y="833848"/>
            <a:ext cx="3255748" cy="3555571"/>
            <a:chOff x="0" y="-28575"/>
            <a:chExt cx="1350514" cy="1474884"/>
          </a:xfrm>
        </p:grpSpPr>
        <p:sp>
          <p:nvSpPr>
            <p:cNvPr id="313" name="Google Shape;313;p38"/>
            <p:cNvSpPr/>
            <p:nvPr/>
          </p:nvSpPr>
          <p:spPr>
            <a:xfrm>
              <a:off x="0" y="0"/>
              <a:ext cx="1350514" cy="1446309"/>
            </a:xfrm>
            <a:custGeom>
              <a:rect b="b" l="l" r="r" t="t"/>
              <a:pathLst>
                <a:path extrusionOk="0" h="1446309" w="1350514">
                  <a:moveTo>
                    <a:pt x="0" y="0"/>
                  </a:moveTo>
                  <a:lnTo>
                    <a:pt x="1350514" y="0"/>
                  </a:lnTo>
                  <a:lnTo>
                    <a:pt x="1350514" y="1446309"/>
                  </a:lnTo>
                  <a:lnTo>
                    <a:pt x="0" y="1446309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</p:sp>
        <p:sp>
          <p:nvSpPr>
            <p:cNvPr id="314" name="Google Shape;314;p38"/>
            <p:cNvSpPr txBox="1"/>
            <p:nvPr/>
          </p:nvSpPr>
          <p:spPr>
            <a:xfrm>
              <a:off x="0" y="-28575"/>
              <a:ext cx="1350514" cy="14748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5" name="Google Shape;315;p38"/>
          <p:cNvGrpSpPr/>
          <p:nvPr/>
        </p:nvGrpSpPr>
        <p:grpSpPr>
          <a:xfrm>
            <a:off x="4790906" y="833848"/>
            <a:ext cx="3255748" cy="3555571"/>
            <a:chOff x="0" y="-28575"/>
            <a:chExt cx="1350514" cy="1474884"/>
          </a:xfrm>
        </p:grpSpPr>
        <p:sp>
          <p:nvSpPr>
            <p:cNvPr id="316" name="Google Shape;316;p38"/>
            <p:cNvSpPr/>
            <p:nvPr/>
          </p:nvSpPr>
          <p:spPr>
            <a:xfrm>
              <a:off x="0" y="0"/>
              <a:ext cx="1350514" cy="1446309"/>
            </a:xfrm>
            <a:custGeom>
              <a:rect b="b" l="l" r="r" t="t"/>
              <a:pathLst>
                <a:path extrusionOk="0" h="1446309" w="1350514">
                  <a:moveTo>
                    <a:pt x="0" y="0"/>
                  </a:moveTo>
                  <a:lnTo>
                    <a:pt x="1350514" y="0"/>
                  </a:lnTo>
                  <a:lnTo>
                    <a:pt x="1350514" y="1446309"/>
                  </a:lnTo>
                  <a:lnTo>
                    <a:pt x="0" y="1446309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</p:sp>
        <p:sp>
          <p:nvSpPr>
            <p:cNvPr id="317" name="Google Shape;317;p38"/>
            <p:cNvSpPr txBox="1"/>
            <p:nvPr/>
          </p:nvSpPr>
          <p:spPr>
            <a:xfrm>
              <a:off x="0" y="-28575"/>
              <a:ext cx="1350514" cy="14748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8" name="Google Shape;318;p38"/>
          <p:cNvSpPr txBox="1"/>
          <p:nvPr/>
        </p:nvSpPr>
        <p:spPr>
          <a:xfrm>
            <a:off x="1458221" y="1554394"/>
            <a:ext cx="2245364" cy="819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Summary of the project</a:t>
            </a:r>
            <a:endParaRPr sz="700"/>
          </a:p>
        </p:txBody>
      </p:sp>
      <p:sp>
        <p:nvSpPr>
          <p:cNvPr id="319" name="Google Shape;319;p38"/>
          <p:cNvSpPr txBox="1"/>
          <p:nvPr/>
        </p:nvSpPr>
        <p:spPr>
          <a:xfrm>
            <a:off x="5199599" y="1514894"/>
            <a:ext cx="24384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learnings and challenges</a:t>
            </a:r>
            <a:endParaRPr sz="700"/>
          </a:p>
        </p:txBody>
      </p:sp>
      <p:cxnSp>
        <p:nvCxnSpPr>
          <p:cNvPr id="320" name="Google Shape;320;p38"/>
          <p:cNvCxnSpPr/>
          <p:nvPr/>
        </p:nvCxnSpPr>
        <p:spPr>
          <a:xfrm rot="10800000">
            <a:off x="-3369501" y="2468794"/>
            <a:ext cx="7578279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1" name="Google Shape;321;p38"/>
          <p:cNvCxnSpPr/>
          <p:nvPr/>
        </p:nvCxnSpPr>
        <p:spPr>
          <a:xfrm rot="10800000">
            <a:off x="4790906" y="2449744"/>
            <a:ext cx="7578279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2" name="Google Shape;322;p38"/>
          <p:cNvSpPr txBox="1"/>
          <p:nvPr/>
        </p:nvSpPr>
        <p:spPr>
          <a:xfrm>
            <a:off x="1665202" y="2747332"/>
            <a:ext cx="1831404" cy="7108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DESIGNED A RELATIONAL DATABASE TO MANAGE PRISONER INTAKE, SENTENCE DURATIONS, BEHAVIOR RECORDS, REHABILITATION PROGRAMS, VISITOR LOGS, AND RELEASE SCHEDULES</a:t>
            </a:r>
            <a:endParaRPr sz="700"/>
          </a:p>
        </p:txBody>
      </p:sp>
      <p:sp>
        <p:nvSpPr>
          <p:cNvPr id="323" name="Google Shape;323;p38"/>
          <p:cNvSpPr txBox="1"/>
          <p:nvPr/>
        </p:nvSpPr>
        <p:spPr>
          <a:xfrm>
            <a:off x="5529797" y="2747333"/>
            <a:ext cx="1777967" cy="825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IMPORTANCE OF ALIGNING DESIGN WITH OPERATIONAL GOALS AND MAINTAINING DATA ACCURACY.</a:t>
            </a:r>
            <a:endParaRPr sz="700"/>
          </a:p>
          <a:p>
            <a:pPr indent="0" lvl="0" marL="0" marR="0" rtl="0" algn="l">
              <a:lnSpc>
                <a:spcPct val="11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ADDRESSING COMPLEX DATA INTERDEPENDENCIES AND ENSURING SCALABILITY.</a:t>
            </a:r>
            <a:endParaRPr sz="700"/>
          </a:p>
        </p:txBody>
      </p:sp>
      <p:sp>
        <p:nvSpPr>
          <p:cNvPr id="324" name="Google Shape;324;p38"/>
          <p:cNvSpPr txBox="1"/>
          <p:nvPr/>
        </p:nvSpPr>
        <p:spPr>
          <a:xfrm>
            <a:off x="552076" y="466725"/>
            <a:ext cx="1812290" cy="4435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sz="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/>
          <p:nvPr/>
        </p:nvSpPr>
        <p:spPr>
          <a:xfrm rot="10800000"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0" name="Google Shape;330;p39"/>
          <p:cNvSpPr/>
          <p:nvPr/>
        </p:nvSpPr>
        <p:spPr>
          <a:xfrm>
            <a:off x="1193984" y="514350"/>
            <a:ext cx="162024" cy="201159"/>
          </a:xfrm>
          <a:custGeom>
            <a:rect b="b" l="l" r="r" t="t"/>
            <a:pathLst>
              <a:path extrusionOk="0"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1" name="Google Shape;331;p39"/>
          <p:cNvSpPr txBox="1"/>
          <p:nvPr/>
        </p:nvSpPr>
        <p:spPr>
          <a:xfrm>
            <a:off x="1479931" y="485775"/>
            <a:ext cx="2236399" cy="2395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INET 4707 | PostgreSQL</a:t>
            </a:r>
            <a:endParaRPr sz="700"/>
          </a:p>
        </p:txBody>
      </p:sp>
      <p:cxnSp>
        <p:nvCxnSpPr>
          <p:cNvPr id="332" name="Google Shape;332;p39"/>
          <p:cNvCxnSpPr/>
          <p:nvPr/>
        </p:nvCxnSpPr>
        <p:spPr>
          <a:xfrm rot="10800000">
            <a:off x="818897" y="-193265"/>
            <a:ext cx="0" cy="5563012"/>
          </a:xfrm>
          <a:prstGeom prst="straightConnector1">
            <a:avLst/>
          </a:prstGeom>
          <a:noFill/>
          <a:ln cap="flat" cmpd="sng" w="38100">
            <a:solidFill>
              <a:srgbClr val="F5F5F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3" name="Google Shape;333;p39"/>
          <p:cNvSpPr txBox="1"/>
          <p:nvPr/>
        </p:nvSpPr>
        <p:spPr>
          <a:xfrm>
            <a:off x="1193984" y="1020542"/>
            <a:ext cx="3959603" cy="6008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 sz="700"/>
          </a:p>
        </p:txBody>
      </p:sp>
      <p:sp>
        <p:nvSpPr>
          <p:cNvPr id="334" name="Google Shape;334;p39"/>
          <p:cNvSpPr txBox="1"/>
          <p:nvPr/>
        </p:nvSpPr>
        <p:spPr>
          <a:xfrm>
            <a:off x="1673775" y="1739575"/>
            <a:ext cx="56061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reference we used while designing our database’s entities: </a:t>
            </a:r>
            <a:r>
              <a:rPr lang="en" sz="16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https://study.com/academy/lesson/parts-prison-design-structure.html#:~:text=Although%20there%20are%20many%20kinds,rooms%2C%20and%20outdoor%20activity%20areas.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/>
          <p:nvPr/>
        </p:nvSpPr>
        <p:spPr>
          <a:xfrm rot="2923865">
            <a:off x="-1492342" y="592176"/>
            <a:ext cx="7901079" cy="4711916"/>
          </a:xfrm>
          <a:custGeom>
            <a:rect b="b" l="l" r="r" t="t"/>
            <a:pathLst>
              <a:path extrusionOk="0" h="9423832" w="15802157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41" name="Google Shape;141;p26"/>
          <p:cNvGrpSpPr/>
          <p:nvPr/>
        </p:nvGrpSpPr>
        <p:grpSpPr>
          <a:xfrm rot="5400000">
            <a:off x="4050478" y="165789"/>
            <a:ext cx="5622769" cy="4943526"/>
            <a:chOff x="0" y="-28575"/>
            <a:chExt cx="2961788" cy="2603998"/>
          </a:xfrm>
        </p:grpSpPr>
        <p:sp>
          <p:nvSpPr>
            <p:cNvPr id="142" name="Google Shape;142;p26"/>
            <p:cNvSpPr/>
            <p:nvPr/>
          </p:nvSpPr>
          <p:spPr>
            <a:xfrm>
              <a:off x="0" y="0"/>
              <a:ext cx="2961788" cy="2575422"/>
            </a:xfrm>
            <a:custGeom>
              <a:rect b="b" l="l" r="r" t="t"/>
              <a:pathLst>
                <a:path extrusionOk="0" h="2575422" w="2961788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  <a:ln>
              <a:noFill/>
            </a:ln>
          </p:spPr>
        </p:sp>
        <p:sp>
          <p:nvSpPr>
            <p:cNvPr id="143" name="Google Shape;143;p26"/>
            <p:cNvSpPr txBox="1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44" name="Google Shape;144;p26"/>
          <p:cNvCxnSpPr/>
          <p:nvPr/>
        </p:nvCxnSpPr>
        <p:spPr>
          <a:xfrm rot="10800000">
            <a:off x="-244262" y="4402399"/>
            <a:ext cx="5523882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" name="Google Shape;145;p26"/>
          <p:cNvCxnSpPr/>
          <p:nvPr/>
        </p:nvCxnSpPr>
        <p:spPr>
          <a:xfrm rot="10800000">
            <a:off x="5279620" y="1280597"/>
            <a:ext cx="4173718" cy="0"/>
          </a:xfrm>
          <a:prstGeom prst="straightConnector1">
            <a:avLst/>
          </a:prstGeom>
          <a:noFill/>
          <a:ln cap="flat" cmpd="sng" w="76200">
            <a:solidFill>
              <a:srgbClr val="F5F5F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6" name="Google Shape;146;p26"/>
          <p:cNvGrpSpPr/>
          <p:nvPr/>
        </p:nvGrpSpPr>
        <p:grpSpPr>
          <a:xfrm>
            <a:off x="31454" y="718387"/>
            <a:ext cx="4297940" cy="3425250"/>
            <a:chOff x="0" y="-38100"/>
            <a:chExt cx="2263935" cy="1804247"/>
          </a:xfrm>
        </p:grpSpPr>
        <p:sp>
          <p:nvSpPr>
            <p:cNvPr id="147" name="Google Shape;147;p26"/>
            <p:cNvSpPr/>
            <p:nvPr/>
          </p:nvSpPr>
          <p:spPr>
            <a:xfrm>
              <a:off x="0" y="0"/>
              <a:ext cx="2263935" cy="1766147"/>
            </a:xfrm>
            <a:custGeom>
              <a:rect b="b" l="l" r="r" t="t"/>
              <a:pathLst>
                <a:path extrusionOk="0" h="1766147" w="2263935">
                  <a:moveTo>
                    <a:pt x="45933" y="0"/>
                  </a:moveTo>
                  <a:lnTo>
                    <a:pt x="2218002" y="0"/>
                  </a:lnTo>
                  <a:cubicBezTo>
                    <a:pt x="2230184" y="0"/>
                    <a:pt x="2241867" y="4839"/>
                    <a:pt x="2250482" y="13454"/>
                  </a:cubicBezTo>
                  <a:cubicBezTo>
                    <a:pt x="2259096" y="22068"/>
                    <a:pt x="2263935" y="33751"/>
                    <a:pt x="2263935" y="45933"/>
                  </a:cubicBezTo>
                  <a:lnTo>
                    <a:pt x="2263935" y="1720213"/>
                  </a:lnTo>
                  <a:cubicBezTo>
                    <a:pt x="2263935" y="1732396"/>
                    <a:pt x="2259096" y="1744079"/>
                    <a:pt x="2250482" y="1752693"/>
                  </a:cubicBezTo>
                  <a:cubicBezTo>
                    <a:pt x="2241867" y="1761307"/>
                    <a:pt x="2230184" y="1766147"/>
                    <a:pt x="2218002" y="1766147"/>
                  </a:cubicBezTo>
                  <a:lnTo>
                    <a:pt x="45933" y="1766147"/>
                  </a:lnTo>
                  <a:cubicBezTo>
                    <a:pt x="20565" y="1766147"/>
                    <a:pt x="0" y="1745582"/>
                    <a:pt x="0" y="1720213"/>
                  </a:cubicBezTo>
                  <a:lnTo>
                    <a:pt x="0" y="45933"/>
                  </a:lnTo>
                  <a:cubicBezTo>
                    <a:pt x="0" y="20565"/>
                    <a:pt x="20565" y="0"/>
                    <a:pt x="45933" y="0"/>
                  </a:cubicBezTo>
                  <a:close/>
                </a:path>
              </a:pathLst>
            </a:custGeom>
            <a:solidFill>
              <a:srgbClr val="C23A97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6"/>
            <p:cNvSpPr txBox="1"/>
            <p:nvPr/>
          </p:nvSpPr>
          <p:spPr>
            <a:xfrm>
              <a:off x="0" y="-38100"/>
              <a:ext cx="2263935" cy="18042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30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9" name="Google Shape;149;p26"/>
          <p:cNvSpPr txBox="1"/>
          <p:nvPr/>
        </p:nvSpPr>
        <p:spPr>
          <a:xfrm>
            <a:off x="5279620" y="1653911"/>
            <a:ext cx="3449839" cy="3921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700"/>
          </a:p>
        </p:txBody>
      </p:sp>
      <p:sp>
        <p:nvSpPr>
          <p:cNvPr id="150" name="Google Shape;150;p26"/>
          <p:cNvSpPr txBox="1"/>
          <p:nvPr/>
        </p:nvSpPr>
        <p:spPr>
          <a:xfrm>
            <a:off x="5279620" y="2200169"/>
            <a:ext cx="2935437" cy="26659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Brief Overview of the Project:</a:t>
            </a:r>
            <a:endParaRPr sz="700"/>
          </a:p>
          <a:p>
            <a:pPr indent="-133350" lvl="2" marL="3937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Char char="⚬"/>
            </a:pPr>
            <a:r>
              <a:rPr b="0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project involves designing a relational database to streamline operations in a prison facility.</a:t>
            </a:r>
            <a:endParaRPr sz="700"/>
          </a:p>
          <a:p>
            <a:pPr indent="-133350" lvl="2" marL="3937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Char char="⚬"/>
            </a:pPr>
            <a:r>
              <a:rPr b="0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database manages prisoner intake, sentence durations, behavior records, rehabilitation programs, visitor logs, and release schedules.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Objective of the Database:</a:t>
            </a:r>
            <a:endParaRPr sz="700"/>
          </a:p>
          <a:p>
            <a:pPr indent="-133350" lvl="2" marL="3937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Char char="⚬"/>
            </a:pPr>
            <a:r>
              <a:rPr b="0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 simplify data management for the prison system.</a:t>
            </a:r>
            <a:endParaRPr sz="700"/>
          </a:p>
          <a:p>
            <a:pPr indent="-133350" lvl="2" marL="3937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Char char="⚬"/>
            </a:pPr>
            <a:r>
              <a:rPr b="0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Provide actionable insights for improving security and rehabilitation outcomes.</a:t>
            </a:r>
            <a:endParaRPr sz="700"/>
          </a:p>
          <a:p>
            <a:pPr indent="-133350" lvl="2" marL="3937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Char char="⚬"/>
            </a:pPr>
            <a:r>
              <a:rPr b="0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Ensure compliance with state and federal regulations through accurate reporting.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6"/>
          <p:cNvSpPr/>
          <p:nvPr/>
        </p:nvSpPr>
        <p:spPr>
          <a:xfrm>
            <a:off x="31454" y="907370"/>
            <a:ext cx="4297940" cy="3119615"/>
          </a:xfrm>
          <a:custGeom>
            <a:rect b="b" l="l" r="r" t="t"/>
            <a:pathLst>
              <a:path extrusionOk="0" h="6239229" w="8595879">
                <a:moveTo>
                  <a:pt x="0" y="0"/>
                </a:moveTo>
                <a:lnTo>
                  <a:pt x="8595879" y="0"/>
                </a:lnTo>
                <a:lnTo>
                  <a:pt x="8595879" y="6239229"/>
                </a:lnTo>
                <a:lnTo>
                  <a:pt x="0" y="62392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/>
          <p:nvPr/>
        </p:nvSpPr>
        <p:spPr>
          <a:xfrm rot="5015114">
            <a:off x="4870431" y="1171702"/>
            <a:ext cx="7901079" cy="4711916"/>
          </a:xfrm>
          <a:custGeom>
            <a:rect b="b" l="l" r="r" t="t"/>
            <a:pathLst>
              <a:path extrusionOk="0" h="9423832" w="15802157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57" name="Google Shape;157;p27"/>
          <p:cNvGrpSpPr/>
          <p:nvPr/>
        </p:nvGrpSpPr>
        <p:grpSpPr>
          <a:xfrm>
            <a:off x="783199" y="612740"/>
            <a:ext cx="7716960" cy="3863773"/>
            <a:chOff x="0" y="-28575"/>
            <a:chExt cx="4064900" cy="2035238"/>
          </a:xfrm>
        </p:grpSpPr>
        <p:sp>
          <p:nvSpPr>
            <p:cNvPr id="158" name="Google Shape;158;p27"/>
            <p:cNvSpPr/>
            <p:nvPr/>
          </p:nvSpPr>
          <p:spPr>
            <a:xfrm>
              <a:off x="0" y="0"/>
              <a:ext cx="4064900" cy="2006663"/>
            </a:xfrm>
            <a:custGeom>
              <a:rect b="b" l="l" r="r" t="t"/>
              <a:pathLst>
                <a:path extrusionOk="0"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59" name="Google Shape;159;p27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0" name="Google Shape;160;p27"/>
          <p:cNvSpPr txBox="1"/>
          <p:nvPr/>
        </p:nvSpPr>
        <p:spPr>
          <a:xfrm>
            <a:off x="1516127" y="1736325"/>
            <a:ext cx="2528219" cy="329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  <a:endParaRPr sz="700"/>
          </a:p>
        </p:txBody>
      </p:sp>
      <p:sp>
        <p:nvSpPr>
          <p:cNvPr id="161" name="Google Shape;161;p27"/>
          <p:cNvSpPr txBox="1"/>
          <p:nvPr/>
        </p:nvSpPr>
        <p:spPr>
          <a:xfrm>
            <a:off x="1516127" y="2396281"/>
            <a:ext cx="2218256" cy="1330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1" marL="1905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Organize and manage inmate information, programs, health records, and visitor logs efficiently.</a:t>
            </a:r>
            <a:endParaRPr sz="700"/>
          </a:p>
          <a:p>
            <a:pPr indent="-95250" lvl="1" marL="1905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 security and track inmate progress in rehabilitation programs.</a:t>
            </a:r>
            <a:endParaRPr sz="700"/>
          </a:p>
          <a:p>
            <a:pPr indent="-95250" lvl="1" marL="1905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Ensure accurate reporting for government compliance.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2" name="Google Shape;162;p27"/>
          <p:cNvCxnSpPr/>
          <p:nvPr/>
        </p:nvCxnSpPr>
        <p:spPr>
          <a:xfrm rot="10800000">
            <a:off x="4327326" y="1326221"/>
            <a:ext cx="0" cy="2605860"/>
          </a:xfrm>
          <a:prstGeom prst="straightConnector1">
            <a:avLst/>
          </a:prstGeom>
          <a:noFill/>
          <a:ln cap="flat" cmpd="sng" w="38100">
            <a:solidFill>
              <a:srgbClr val="19225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3" name="Google Shape;163;p27"/>
          <p:cNvSpPr/>
          <p:nvPr/>
        </p:nvSpPr>
        <p:spPr>
          <a:xfrm>
            <a:off x="4234698" y="1229174"/>
            <a:ext cx="185255" cy="19409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7"/>
          <p:cNvSpPr/>
          <p:nvPr/>
        </p:nvSpPr>
        <p:spPr>
          <a:xfrm>
            <a:off x="4234698" y="1876045"/>
            <a:ext cx="185255" cy="19409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7"/>
          <p:cNvSpPr txBox="1"/>
          <p:nvPr/>
        </p:nvSpPr>
        <p:spPr>
          <a:xfrm>
            <a:off x="4527070" y="1216182"/>
            <a:ext cx="2630224" cy="146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Description of the Chosen Business:</a:t>
            </a:r>
            <a:endParaRPr sz="700"/>
          </a:p>
        </p:txBody>
      </p:sp>
      <p:sp>
        <p:nvSpPr>
          <p:cNvPr id="166" name="Google Shape;166;p27"/>
          <p:cNvSpPr txBox="1"/>
          <p:nvPr/>
        </p:nvSpPr>
        <p:spPr>
          <a:xfrm>
            <a:off x="4572000" y="1399650"/>
            <a:ext cx="3511305" cy="3808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database is designed for a prison facility to manage critical operations, including tracking inmate information, rehabilitation programs, health records, and visitor logs.</a:t>
            </a:r>
            <a:endParaRPr sz="700"/>
          </a:p>
        </p:txBody>
      </p:sp>
      <p:sp>
        <p:nvSpPr>
          <p:cNvPr id="167" name="Google Shape;167;p27"/>
          <p:cNvSpPr txBox="1"/>
          <p:nvPr/>
        </p:nvSpPr>
        <p:spPr>
          <a:xfrm>
            <a:off x="4527070" y="2086599"/>
            <a:ext cx="3493158" cy="3808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Prisons deal with large volumes of data that need efficient management systems to ensure accuracy in inmate profiles, monitor security incidents, and maintain compliance with reporting requirements.</a:t>
            </a:r>
            <a:endParaRPr sz="700"/>
          </a:p>
        </p:txBody>
      </p:sp>
      <p:sp>
        <p:nvSpPr>
          <p:cNvPr id="168" name="Google Shape;168;p27"/>
          <p:cNvSpPr/>
          <p:nvPr/>
        </p:nvSpPr>
        <p:spPr>
          <a:xfrm>
            <a:off x="4234698" y="3073999"/>
            <a:ext cx="185255" cy="19409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7"/>
          <p:cNvSpPr txBox="1"/>
          <p:nvPr/>
        </p:nvSpPr>
        <p:spPr>
          <a:xfrm>
            <a:off x="4527070" y="2656682"/>
            <a:ext cx="3511306" cy="252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Leverage data to enhance security protocols, improve rehabilitation outcomes, and meet government compliance standards.</a:t>
            </a:r>
            <a:endParaRPr sz="700"/>
          </a:p>
        </p:txBody>
      </p:sp>
      <p:sp>
        <p:nvSpPr>
          <p:cNvPr id="170" name="Google Shape;170;p27"/>
          <p:cNvSpPr txBox="1"/>
          <p:nvPr/>
        </p:nvSpPr>
        <p:spPr>
          <a:xfrm>
            <a:off x="1516127" y="1251424"/>
            <a:ext cx="2218256" cy="428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Description</a:t>
            </a:r>
            <a:endParaRPr sz="700"/>
          </a:p>
        </p:txBody>
      </p:sp>
      <p:cxnSp>
        <p:nvCxnSpPr>
          <p:cNvPr id="171" name="Google Shape;171;p27"/>
          <p:cNvCxnSpPr/>
          <p:nvPr/>
        </p:nvCxnSpPr>
        <p:spPr>
          <a:xfrm rot="10800000">
            <a:off x="-3843896" y="2219536"/>
            <a:ext cx="7578279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2" name="Google Shape;172;p27"/>
          <p:cNvSpPr txBox="1"/>
          <p:nvPr/>
        </p:nvSpPr>
        <p:spPr>
          <a:xfrm>
            <a:off x="4527070" y="1902449"/>
            <a:ext cx="2630224" cy="146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Justification for the Choice:</a:t>
            </a:r>
            <a:endParaRPr sz="700"/>
          </a:p>
        </p:txBody>
      </p:sp>
      <p:sp>
        <p:nvSpPr>
          <p:cNvPr id="173" name="Google Shape;173;p27"/>
          <p:cNvSpPr/>
          <p:nvPr/>
        </p:nvSpPr>
        <p:spPr>
          <a:xfrm>
            <a:off x="4234698" y="2474703"/>
            <a:ext cx="185255" cy="19409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7"/>
          <p:cNvSpPr txBox="1"/>
          <p:nvPr/>
        </p:nvSpPr>
        <p:spPr>
          <a:xfrm>
            <a:off x="4527070" y="2501106"/>
            <a:ext cx="2630224" cy="146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Strategic Goal:</a:t>
            </a:r>
            <a:endParaRPr sz="700"/>
          </a:p>
        </p:txBody>
      </p:sp>
      <p:sp>
        <p:nvSpPr>
          <p:cNvPr id="175" name="Google Shape;175;p27"/>
          <p:cNvSpPr txBox="1"/>
          <p:nvPr/>
        </p:nvSpPr>
        <p:spPr>
          <a:xfrm>
            <a:off x="4527070" y="3100403"/>
            <a:ext cx="2630224" cy="146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Tactical Goal:</a:t>
            </a:r>
            <a:endParaRPr sz="700"/>
          </a:p>
        </p:txBody>
      </p:sp>
      <p:sp>
        <p:nvSpPr>
          <p:cNvPr id="176" name="Google Shape;176;p27"/>
          <p:cNvSpPr txBox="1"/>
          <p:nvPr/>
        </p:nvSpPr>
        <p:spPr>
          <a:xfrm>
            <a:off x="4508922" y="3227403"/>
            <a:ext cx="3511305" cy="252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a secure and user-friendly database interface, ensuring all departments can input and access data seamlessly.</a:t>
            </a:r>
            <a:endParaRPr sz="700"/>
          </a:p>
        </p:txBody>
      </p:sp>
      <p:sp>
        <p:nvSpPr>
          <p:cNvPr id="177" name="Google Shape;177;p27"/>
          <p:cNvSpPr/>
          <p:nvPr/>
        </p:nvSpPr>
        <p:spPr>
          <a:xfrm>
            <a:off x="4234698" y="3780069"/>
            <a:ext cx="185255" cy="19409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/>
        </p:nvSpPr>
        <p:spPr>
          <a:xfrm>
            <a:off x="4508922" y="3731067"/>
            <a:ext cx="2630224" cy="146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Operational Goal:</a:t>
            </a:r>
            <a:endParaRPr sz="700"/>
          </a:p>
        </p:txBody>
      </p:sp>
      <p:sp>
        <p:nvSpPr>
          <p:cNvPr id="179" name="Google Shape;179;p27"/>
          <p:cNvSpPr txBox="1"/>
          <p:nvPr/>
        </p:nvSpPr>
        <p:spPr>
          <a:xfrm>
            <a:off x="4508922" y="3886642"/>
            <a:ext cx="3511305" cy="252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Conduct regular data audits, produce monthly reports on inmate progress and incidents, and track the success of rehabilitation programs.</a:t>
            </a:r>
            <a:endParaRPr sz="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574" y="85675"/>
            <a:ext cx="7852848" cy="508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90" name="Google Shape;190;p29"/>
          <p:cNvGrpSpPr/>
          <p:nvPr/>
        </p:nvGrpSpPr>
        <p:grpSpPr>
          <a:xfrm>
            <a:off x="-345046" y="1131826"/>
            <a:ext cx="10185036" cy="3063344"/>
            <a:chOff x="0" y="-28575"/>
            <a:chExt cx="5364957" cy="1613614"/>
          </a:xfrm>
        </p:grpSpPr>
        <p:sp>
          <p:nvSpPr>
            <p:cNvPr id="191" name="Google Shape;191;p29"/>
            <p:cNvSpPr/>
            <p:nvPr/>
          </p:nvSpPr>
          <p:spPr>
            <a:xfrm>
              <a:off x="0" y="0"/>
              <a:ext cx="5364957" cy="1585039"/>
            </a:xfrm>
            <a:custGeom>
              <a:rect b="b" l="l" r="r" t="t"/>
              <a:pathLst>
                <a:path extrusionOk="0" h="1585039" w="5364957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</p:sp>
        <p:sp>
          <p:nvSpPr>
            <p:cNvPr id="192" name="Google Shape;192;p29"/>
            <p:cNvSpPr txBox="1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3" name="Google Shape;193;p29"/>
          <p:cNvSpPr txBox="1"/>
          <p:nvPr/>
        </p:nvSpPr>
        <p:spPr>
          <a:xfrm>
            <a:off x="673381" y="1488174"/>
            <a:ext cx="3271836" cy="17492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Entity Relationship Diagram</a:t>
            </a:r>
            <a:endParaRPr sz="700"/>
          </a:p>
          <a:p>
            <a:pPr indent="0" lvl="0" marL="0" marR="0" rtl="0" algn="r">
              <a:lnSpc>
                <a:spcPct val="10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9"/>
          <p:cNvSpPr txBox="1"/>
          <p:nvPr/>
        </p:nvSpPr>
        <p:spPr>
          <a:xfrm>
            <a:off x="4747475" y="1265400"/>
            <a:ext cx="3510300" cy="3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Explanation of entities and relationships: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INMATES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inmates can have many visits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inmates can have many medical records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inmates can have many offenses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inmates can have many inmate programs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inmates to inmate release history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inmates to cells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STAFF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staff to maintenance staff (to maintenance records)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staff to guards (to cell_blocks)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staff to administrators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staff to medical staff (to medical records)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CELLS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cells to internal transfers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cells to cell blocks (a cell block can have many cells)</a:t>
            </a:r>
            <a:endParaRPr sz="800"/>
          </a:p>
          <a:p>
            <a:pPr indent="0" lvl="0" marL="0" marR="0" rtl="0" algn="l">
              <a:lnSpc>
                <a:spcPct val="147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5" name="Google Shape;195;p29"/>
          <p:cNvCxnSpPr/>
          <p:nvPr/>
        </p:nvCxnSpPr>
        <p:spPr>
          <a:xfrm rot="10800000">
            <a:off x="-3633061" y="2807236"/>
            <a:ext cx="7578279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 flipH="1" rot="1351028">
            <a:off x="-636331" y="-1554835"/>
            <a:ext cx="10416661" cy="8253170"/>
          </a:xfrm>
          <a:custGeom>
            <a:rect b="b" l="l" r="r" t="t"/>
            <a:pathLst>
              <a:path extrusionOk="0" h="16506339" w="20833322">
                <a:moveTo>
                  <a:pt x="20833322" y="7003569"/>
                </a:moveTo>
                <a:lnTo>
                  <a:pt x="3939507" y="0"/>
                </a:lnTo>
                <a:lnTo>
                  <a:pt x="0" y="9502771"/>
                </a:lnTo>
                <a:lnTo>
                  <a:pt x="16893815" y="16506340"/>
                </a:lnTo>
                <a:lnTo>
                  <a:pt x="20833322" y="7003569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0424" r="-20426" t="0"/>
            </a:stretch>
          </a:blipFill>
          <a:ln>
            <a:noFill/>
          </a:ln>
        </p:spPr>
      </p:sp>
      <p:grpSp>
        <p:nvGrpSpPr>
          <p:cNvPr id="201" name="Google Shape;201;p30"/>
          <p:cNvGrpSpPr/>
          <p:nvPr/>
        </p:nvGrpSpPr>
        <p:grpSpPr>
          <a:xfrm>
            <a:off x="514350" y="806764"/>
            <a:ext cx="3865222" cy="4023911"/>
            <a:chOff x="0" y="-28575"/>
            <a:chExt cx="1603330" cy="1669156"/>
          </a:xfrm>
        </p:grpSpPr>
        <p:sp>
          <p:nvSpPr>
            <p:cNvPr id="202" name="Google Shape;202;p30"/>
            <p:cNvSpPr/>
            <p:nvPr/>
          </p:nvSpPr>
          <p:spPr>
            <a:xfrm>
              <a:off x="0" y="0"/>
              <a:ext cx="1603330" cy="1640581"/>
            </a:xfrm>
            <a:custGeom>
              <a:rect b="b" l="l" r="r" t="t"/>
              <a:pathLst>
                <a:path extrusionOk="0" h="1640581" w="1603330">
                  <a:moveTo>
                    <a:pt x="0" y="0"/>
                  </a:moveTo>
                  <a:lnTo>
                    <a:pt x="1603330" y="0"/>
                  </a:lnTo>
                  <a:lnTo>
                    <a:pt x="1603330" y="1640581"/>
                  </a:lnTo>
                  <a:lnTo>
                    <a:pt x="0" y="164058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</p:sp>
        <p:sp>
          <p:nvSpPr>
            <p:cNvPr id="203" name="Google Shape;203;p30"/>
            <p:cNvSpPr txBox="1"/>
            <p:nvPr/>
          </p:nvSpPr>
          <p:spPr>
            <a:xfrm>
              <a:off x="0" y="-28575"/>
              <a:ext cx="1603330" cy="16691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30"/>
          <p:cNvSpPr txBox="1"/>
          <p:nvPr/>
        </p:nvSpPr>
        <p:spPr>
          <a:xfrm>
            <a:off x="746213" y="957456"/>
            <a:ext cx="3401400" cy="40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">
                <a:solidFill>
                  <a:schemeClr val="dk1"/>
                </a:solidFill>
              </a:rPr>
              <a:t>Staff Table (Supertype)</a:t>
            </a:r>
            <a:endParaRPr b="1"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rgbClr val="FF0000"/>
                </a:solidFill>
              </a:rPr>
              <a:t>Primary Key: StaffID</a:t>
            </a:r>
            <a:endParaRPr sz="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chemeClr val="dk1"/>
                </a:solidFill>
              </a:rPr>
              <a:t>Attributes:First_Name, Last_Name, Salary</a:t>
            </a:r>
            <a:endParaRPr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">
                <a:solidFill>
                  <a:schemeClr val="dk1"/>
                </a:solidFill>
              </a:rPr>
              <a:t>Guards Table (Subtype of Staff)</a:t>
            </a:r>
            <a:endParaRPr b="1"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rgbClr val="FF0000"/>
                </a:solidFill>
              </a:rPr>
              <a:t>Primary Key: GuardID</a:t>
            </a:r>
            <a:endParaRPr sz="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chemeClr val="hlink"/>
                </a:solidFill>
              </a:rPr>
              <a:t>Foreign Keys: StaffID (References Staff(StaffID)),Cell_BlockID (References Cell_Blocks(Cell_BlockID))</a:t>
            </a:r>
            <a:endParaRPr sz="400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chemeClr val="dk1"/>
                </a:solidFill>
              </a:rPr>
              <a:t>Attributes:Access_Level</a:t>
            </a:r>
            <a:endParaRPr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">
                <a:solidFill>
                  <a:schemeClr val="dk1"/>
                </a:solidFill>
              </a:rPr>
              <a:t>Administrators Table (Subtype of Staff)</a:t>
            </a:r>
            <a:endParaRPr b="1"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rgbClr val="FF0000"/>
                </a:solidFill>
              </a:rPr>
              <a:t>Primary Key: AdministratorID</a:t>
            </a:r>
            <a:endParaRPr sz="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chemeClr val="hlink"/>
                </a:solidFill>
              </a:rPr>
              <a:t>Foreign Key:StaffID (References Staff(StaffID))</a:t>
            </a:r>
            <a:endParaRPr sz="400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chemeClr val="dk1"/>
                </a:solidFill>
              </a:rPr>
              <a:t>Attributes:Administrator_Type</a:t>
            </a:r>
            <a:endParaRPr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">
                <a:solidFill>
                  <a:schemeClr val="dk1"/>
                </a:solidFill>
              </a:rPr>
              <a:t>Maintenance Staff Table (Subtype of Staff)</a:t>
            </a:r>
            <a:endParaRPr b="1"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rgbClr val="FF0000"/>
                </a:solidFill>
              </a:rPr>
              <a:t>Primary Key: Maintenance_StaffID</a:t>
            </a:r>
            <a:endParaRPr sz="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chemeClr val="hlink"/>
                </a:solidFill>
              </a:rPr>
              <a:t>Foreign Key:StaffID (References Staff(StaffID))</a:t>
            </a:r>
            <a:endParaRPr sz="400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chemeClr val="dk1"/>
                </a:solidFill>
              </a:rPr>
              <a:t>Attributes:Maintenance_Specialization</a:t>
            </a:r>
            <a:endParaRPr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">
                <a:solidFill>
                  <a:schemeClr val="dk1"/>
                </a:solidFill>
              </a:rPr>
              <a:t>Maintenance Records Table</a:t>
            </a:r>
            <a:endParaRPr b="1"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rgbClr val="FF0000"/>
                </a:solidFill>
              </a:rPr>
              <a:t>Primary Key: Maintenance_RecordID</a:t>
            </a:r>
            <a:endParaRPr sz="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chemeClr val="dk1"/>
                </a:solidFill>
              </a:rPr>
              <a:t>Attributes:Task_Performed, Maintenance_Comments, Maintenance_Date</a:t>
            </a:r>
            <a:endParaRPr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">
                <a:solidFill>
                  <a:schemeClr val="dk1"/>
                </a:solidFill>
              </a:rPr>
              <a:t>Staff Maintenance Records Bridge Table</a:t>
            </a:r>
            <a:endParaRPr b="1"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rgbClr val="FF0000"/>
                </a:solidFill>
              </a:rPr>
              <a:t>Primary Key: Staff_Maintenance_RecordID</a:t>
            </a:r>
            <a:endParaRPr sz="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>
                <a:solidFill>
                  <a:schemeClr val="hlink"/>
                </a:solidFill>
              </a:rPr>
              <a:t>Foreign Keys: Maintenance_StaffID (References Maintenance_Staff(Maintenance_StaffID)), Maintenance_RecordID (References Maintenance_Records(Maintenance_RecordID))</a:t>
            </a:r>
            <a:endParaRPr sz="4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0024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400"/>
          </a:p>
          <a:p>
            <a:pPr indent="0" lvl="0" marL="0" marR="0" rtl="0" algn="l">
              <a:lnSpc>
                <a:spcPct val="11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30"/>
          <p:cNvGrpSpPr/>
          <p:nvPr/>
        </p:nvGrpSpPr>
        <p:grpSpPr>
          <a:xfrm>
            <a:off x="4689367" y="806764"/>
            <a:ext cx="3865222" cy="4023911"/>
            <a:chOff x="0" y="-28575"/>
            <a:chExt cx="1603330" cy="1669156"/>
          </a:xfrm>
        </p:grpSpPr>
        <p:sp>
          <p:nvSpPr>
            <p:cNvPr id="206" name="Google Shape;206;p30"/>
            <p:cNvSpPr/>
            <p:nvPr/>
          </p:nvSpPr>
          <p:spPr>
            <a:xfrm>
              <a:off x="0" y="0"/>
              <a:ext cx="1603330" cy="1640581"/>
            </a:xfrm>
            <a:custGeom>
              <a:rect b="b" l="l" r="r" t="t"/>
              <a:pathLst>
                <a:path extrusionOk="0" h="1640581" w="1603330">
                  <a:moveTo>
                    <a:pt x="0" y="0"/>
                  </a:moveTo>
                  <a:lnTo>
                    <a:pt x="1603330" y="0"/>
                  </a:lnTo>
                  <a:lnTo>
                    <a:pt x="1603330" y="1640581"/>
                  </a:lnTo>
                  <a:lnTo>
                    <a:pt x="0" y="164058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</p:sp>
        <p:sp>
          <p:nvSpPr>
            <p:cNvPr id="207" name="Google Shape;207;p30"/>
            <p:cNvSpPr txBox="1"/>
            <p:nvPr/>
          </p:nvSpPr>
          <p:spPr>
            <a:xfrm>
              <a:off x="0" y="-28575"/>
              <a:ext cx="1603330" cy="16691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8" name="Google Shape;208;p30"/>
          <p:cNvSpPr txBox="1"/>
          <p:nvPr/>
        </p:nvSpPr>
        <p:spPr>
          <a:xfrm>
            <a:off x="4857058" y="894609"/>
            <a:ext cx="3529800" cy="41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Medical Staff Table (Subtype of Staff)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Medical_StaffID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hlink"/>
                </a:solidFill>
              </a:rPr>
              <a:t>Foreign Key:StaffID (References Staff(StaffID))</a:t>
            </a:r>
            <a:endParaRPr sz="5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</a:rPr>
              <a:t>Attributes:Specialty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Medical Records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Medical_RecordID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hlink"/>
                </a:solidFill>
              </a:rPr>
              <a:t>Foreign Key:InmateID (References Inmate(InmateID))</a:t>
            </a:r>
            <a:endParaRPr sz="5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</a:rPr>
              <a:t>Attributes:Medical_Date, Diagnosis, Medical_Comments, Receiving_Care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Staff Medical Records Bridge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Staff_Medical_RecordsID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hlink"/>
                </a:solidFill>
              </a:rPr>
              <a:t>Foreign Keys:Medical_StaffID (References Medical_Staff(Medical_StaffID)), Medical_RecordID (References Medical_Records(Medical_RecordID))</a:t>
            </a:r>
            <a:endParaRPr sz="5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Inmate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InmateID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</a:rPr>
              <a:t>Attributes:First_Name, Last_Name, Conviction, Conviction_Date, Risk_Level, Release_Date, SSN, Unique_Prison_ID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Cells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CellID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hlink"/>
                </a:solidFill>
              </a:rPr>
              <a:t>Foreign Keys:Cell_BlockID (References Cell_Blocks(Cell_BlockID)), InmateID (References Inmate(InmateID))</a:t>
            </a:r>
            <a:endParaRPr sz="5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</a:rPr>
              <a:t>Attributes:Comments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Cell Blocks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Cell_BlockID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</a:rPr>
              <a:t>Attributes:Max_Occupancy, Cell_Block_Name, Security_Level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Visits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VisitID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hlink"/>
                </a:solidFill>
              </a:rPr>
              <a:t>Foreign Key:InmateID (References Inmate(InmateID))</a:t>
            </a:r>
            <a:endParaRPr sz="5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</a:rPr>
              <a:t>Attributes:Visit_Date, Visit_Comments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Internal Transfers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Internal_TransferID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hlink"/>
                </a:solidFill>
              </a:rPr>
              <a:t>Foreign Keys:InmateID (References Inmate(InmateID)), Current_Cell (References Cells(CellID)), New_Cell (References Cells(CellID))</a:t>
            </a:r>
            <a:endParaRPr sz="5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</a:rPr>
              <a:t>Attributes:Reason_for_Transfer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Inmate Release History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Inmate_Release_HistoryID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hlink"/>
                </a:solidFill>
              </a:rPr>
              <a:t>Foreign Keys:InmateID (References Inmate(InmateID)), Unique_Prison_ID (References Inmate(Unique_Prison_ID))</a:t>
            </a:r>
            <a:endParaRPr sz="5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</a:rPr>
              <a:t>Attributes:Release_Date,Release_Comments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Prison Programs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Prison_ProgramID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</a:rPr>
              <a:t>Attributes:Program_Start_Date,Program_END_Date,Program_Type,Program_Specifics,Program_Comments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Inmate Programs Bridge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Inmate_ProgramID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hlink"/>
                </a:solidFill>
              </a:rPr>
              <a:t>Foreign Keys:Prison_ProgramID (References Prison_Programs(Prison_ProgramID)), InmateID (References Inmate(InmateID))</a:t>
            </a:r>
            <a:endParaRPr sz="5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Offense Types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Offense_TypeID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</a:rPr>
              <a:t>Attributes:Offense_Classification, Offense_Comments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">
                <a:solidFill>
                  <a:schemeClr val="dk1"/>
                </a:solidFill>
              </a:rPr>
              <a:t>Offenses Table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rgbClr val="FF0000"/>
                </a:solidFill>
              </a:rPr>
              <a:t>Primary Key: OffenseID</a:t>
            </a:r>
            <a:endParaRPr sz="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hlink"/>
                </a:solidFill>
              </a:rPr>
              <a:t>Foreign Keys:Offense_TypeID (References Offense_Types(Offense_TypeID)), InmateID (References Inmate(InmateID))</a:t>
            </a:r>
            <a:endParaRPr sz="5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</a:rPr>
              <a:t>Attributes:Offense_Date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40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"/>
          </a:p>
          <a:p>
            <a:pPr indent="0" lvl="0" marL="0" marR="0" rtl="0" algn="l">
              <a:lnSpc>
                <a:spcPct val="140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0"/>
          <p:cNvSpPr txBox="1"/>
          <p:nvPr/>
        </p:nvSpPr>
        <p:spPr>
          <a:xfrm>
            <a:off x="514350" y="79852"/>
            <a:ext cx="4740275" cy="7832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Table Structures</a:t>
            </a:r>
            <a:endParaRPr sz="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/>
          <p:nvPr/>
        </p:nvSpPr>
        <p:spPr>
          <a:xfrm rot="5015114">
            <a:off x="4870431" y="1171702"/>
            <a:ext cx="7901079" cy="4711916"/>
          </a:xfrm>
          <a:custGeom>
            <a:rect b="b" l="l" r="r" t="t"/>
            <a:pathLst>
              <a:path extrusionOk="0" h="9423832" w="15802157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15" name="Google Shape;215;p31"/>
          <p:cNvGrpSpPr/>
          <p:nvPr/>
        </p:nvGrpSpPr>
        <p:grpSpPr>
          <a:xfrm>
            <a:off x="783199" y="612740"/>
            <a:ext cx="7716960" cy="3863773"/>
            <a:chOff x="0" y="-28575"/>
            <a:chExt cx="4064900" cy="2035238"/>
          </a:xfrm>
        </p:grpSpPr>
        <p:sp>
          <p:nvSpPr>
            <p:cNvPr id="216" name="Google Shape;216;p31"/>
            <p:cNvSpPr/>
            <p:nvPr/>
          </p:nvSpPr>
          <p:spPr>
            <a:xfrm>
              <a:off x="0" y="0"/>
              <a:ext cx="4064900" cy="2006663"/>
            </a:xfrm>
            <a:custGeom>
              <a:rect b="b" l="l" r="r" t="t"/>
              <a:pathLst>
                <a:path extrusionOk="0"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17" name="Google Shape;217;p31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8" name="Google Shape;218;p31"/>
          <p:cNvSpPr txBox="1"/>
          <p:nvPr/>
        </p:nvSpPr>
        <p:spPr>
          <a:xfrm>
            <a:off x="675722" y="1490553"/>
            <a:ext cx="30588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NORMALIZATION PROCESS</a:t>
            </a:r>
            <a:endParaRPr sz="700"/>
          </a:p>
        </p:txBody>
      </p:sp>
      <p:sp>
        <p:nvSpPr>
          <p:cNvPr id="219" name="Google Shape;219;p31"/>
          <p:cNvSpPr txBox="1"/>
          <p:nvPr/>
        </p:nvSpPr>
        <p:spPr>
          <a:xfrm>
            <a:off x="993709" y="2407581"/>
            <a:ext cx="2740674" cy="9637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Steps taken to normalize the tables and an explanation of each normal form applied:</a:t>
            </a:r>
            <a:endParaRPr sz="700"/>
          </a:p>
          <a:p>
            <a:pPr indent="0" lvl="0" marL="0" marR="0" rtl="0" algn="l">
              <a:lnSpc>
                <a:spcPct val="147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7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0" name="Google Shape;220;p31"/>
          <p:cNvCxnSpPr/>
          <p:nvPr/>
        </p:nvCxnSpPr>
        <p:spPr>
          <a:xfrm rot="10800000">
            <a:off x="4327326" y="1326221"/>
            <a:ext cx="0" cy="2605860"/>
          </a:xfrm>
          <a:prstGeom prst="straightConnector1">
            <a:avLst/>
          </a:prstGeom>
          <a:noFill/>
          <a:ln cap="flat" cmpd="sng" w="38100">
            <a:solidFill>
              <a:srgbClr val="19225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1" name="Google Shape;221;p31"/>
          <p:cNvSpPr/>
          <p:nvPr/>
        </p:nvSpPr>
        <p:spPr>
          <a:xfrm>
            <a:off x="4234698" y="1229174"/>
            <a:ext cx="185255" cy="19409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1"/>
          <p:cNvSpPr/>
          <p:nvPr/>
        </p:nvSpPr>
        <p:spPr>
          <a:xfrm>
            <a:off x="4234698" y="2219043"/>
            <a:ext cx="185255" cy="19409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1"/>
          <p:cNvSpPr txBox="1"/>
          <p:nvPr/>
        </p:nvSpPr>
        <p:spPr>
          <a:xfrm>
            <a:off x="4527070" y="1220944"/>
            <a:ext cx="2630224" cy="2400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1NF</a:t>
            </a:r>
            <a:endParaRPr sz="700"/>
          </a:p>
        </p:txBody>
      </p:sp>
      <p:sp>
        <p:nvSpPr>
          <p:cNvPr id="224" name="Google Shape;224;p31"/>
          <p:cNvSpPr txBox="1"/>
          <p:nvPr/>
        </p:nvSpPr>
        <p:spPr>
          <a:xfrm>
            <a:off x="4527070" y="2200838"/>
            <a:ext cx="2630224" cy="2400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2NF</a:t>
            </a:r>
            <a:endParaRPr sz="700"/>
          </a:p>
        </p:txBody>
      </p:sp>
      <p:sp>
        <p:nvSpPr>
          <p:cNvPr id="225" name="Google Shape;225;p31"/>
          <p:cNvSpPr txBox="1"/>
          <p:nvPr/>
        </p:nvSpPr>
        <p:spPr>
          <a:xfrm>
            <a:off x="4527069" y="1553328"/>
            <a:ext cx="3663500" cy="3808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82550" lvl="1" marL="1524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AutoNum type="arabicPeriod"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With atomic values (Ex: Name of inmates and staff split into first_name, last_name attribute) </a:t>
            </a:r>
            <a:endParaRPr sz="700"/>
          </a:p>
          <a:p>
            <a:pPr indent="-82550" lvl="1" marL="1524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AutoNum type="arabicPeriod"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Primary key (all entities on our tables have primary keys.)</a:t>
            </a:r>
            <a:endParaRPr sz="700"/>
          </a:p>
        </p:txBody>
      </p:sp>
      <p:sp>
        <p:nvSpPr>
          <p:cNvPr id="226" name="Google Shape;226;p31"/>
          <p:cNvSpPr txBox="1"/>
          <p:nvPr/>
        </p:nvSpPr>
        <p:spPr>
          <a:xfrm>
            <a:off x="4572000" y="2552700"/>
            <a:ext cx="3493158" cy="252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82550" lvl="1" marL="1524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AutoNum type="arabicPeriod"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 no partial dependencies (primary key does not partially determine other attributes).</a:t>
            </a:r>
            <a:endParaRPr sz="700"/>
          </a:p>
        </p:txBody>
      </p:sp>
      <p:sp>
        <p:nvSpPr>
          <p:cNvPr id="227" name="Google Shape;227;p31"/>
          <p:cNvSpPr/>
          <p:nvPr/>
        </p:nvSpPr>
        <p:spPr>
          <a:xfrm>
            <a:off x="4234698" y="3175527"/>
            <a:ext cx="185255" cy="19409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1"/>
          <p:cNvSpPr txBox="1"/>
          <p:nvPr/>
        </p:nvSpPr>
        <p:spPr>
          <a:xfrm>
            <a:off x="4527070" y="3177881"/>
            <a:ext cx="2630224" cy="2400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3NF</a:t>
            </a:r>
            <a:endParaRPr sz="700"/>
          </a:p>
        </p:txBody>
      </p:sp>
      <p:sp>
        <p:nvSpPr>
          <p:cNvPr id="229" name="Google Shape;229;p31"/>
          <p:cNvSpPr txBox="1"/>
          <p:nvPr/>
        </p:nvSpPr>
        <p:spPr>
          <a:xfrm>
            <a:off x="4527069" y="3508399"/>
            <a:ext cx="35112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82550" lvl="1" marL="1524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AutoNum type="arabicPeriod"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 no transitive dependencies between non-key attributes (attributes do not depend on one attribute that depends on another). (Not A-&gt; B B-&gt; C)</a:t>
            </a:r>
            <a:endParaRPr sz="700"/>
          </a:p>
        </p:txBody>
      </p:sp>
      <p:cxnSp>
        <p:nvCxnSpPr>
          <p:cNvPr id="230" name="Google Shape;230;p31"/>
          <p:cNvCxnSpPr/>
          <p:nvPr/>
        </p:nvCxnSpPr>
        <p:spPr>
          <a:xfrm rot="10800000">
            <a:off x="-3843896" y="2219536"/>
            <a:ext cx="7578279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/>
          <p:nvPr/>
        </p:nvSpPr>
        <p:spPr>
          <a:xfrm rot="7193973">
            <a:off x="-613420" y="-137580"/>
            <a:ext cx="10097102" cy="6021545"/>
          </a:xfrm>
          <a:custGeom>
            <a:rect b="b" l="l" r="r" t="t"/>
            <a:pathLst>
              <a:path extrusionOk="0" h="12043089" w="20194204">
                <a:moveTo>
                  <a:pt x="0" y="0"/>
                </a:moveTo>
                <a:lnTo>
                  <a:pt x="20194204" y="0"/>
                </a:lnTo>
                <a:lnTo>
                  <a:pt x="20194204" y="12043088"/>
                </a:lnTo>
                <a:lnTo>
                  <a:pt x="0" y="12043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6" name="Google Shape;236;p32"/>
          <p:cNvSpPr/>
          <p:nvPr/>
        </p:nvSpPr>
        <p:spPr>
          <a:xfrm>
            <a:off x="5109452" y="990350"/>
            <a:ext cx="3520199" cy="3305172"/>
          </a:xfrm>
          <a:custGeom>
            <a:rect b="b" l="l" r="r" t="t"/>
            <a:pathLst>
              <a:path extrusionOk="0" h="6610344" w="7040397">
                <a:moveTo>
                  <a:pt x="0" y="0"/>
                </a:moveTo>
                <a:lnTo>
                  <a:pt x="7040397" y="0"/>
                </a:lnTo>
                <a:lnTo>
                  <a:pt x="7040397" y="6610344"/>
                </a:lnTo>
                <a:lnTo>
                  <a:pt x="0" y="6610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7" name="Google Shape;237;p32"/>
          <p:cNvSpPr/>
          <p:nvPr/>
        </p:nvSpPr>
        <p:spPr>
          <a:xfrm>
            <a:off x="234326" y="1166983"/>
            <a:ext cx="4686399" cy="2951906"/>
          </a:xfrm>
          <a:custGeom>
            <a:rect b="b" l="l" r="r" t="t"/>
            <a:pathLst>
              <a:path extrusionOk="0" h="5903812" w="9372798">
                <a:moveTo>
                  <a:pt x="0" y="0"/>
                </a:moveTo>
                <a:lnTo>
                  <a:pt x="9372798" y="0"/>
                </a:lnTo>
                <a:lnTo>
                  <a:pt x="9372798" y="5903812"/>
                </a:lnTo>
                <a:lnTo>
                  <a:pt x="0" y="59038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5749" r="-14248" t="0"/>
            </a:stretch>
          </a:blipFill>
          <a:ln>
            <a:noFill/>
          </a:ln>
        </p:spPr>
      </p:sp>
      <p:sp>
        <p:nvSpPr>
          <p:cNvPr id="238" name="Google Shape;238;p32"/>
          <p:cNvSpPr txBox="1"/>
          <p:nvPr/>
        </p:nvSpPr>
        <p:spPr>
          <a:xfrm>
            <a:off x="514350" y="466725"/>
            <a:ext cx="5554107" cy="4435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SQL Commands for Table Creation</a:t>
            </a:r>
            <a:endParaRPr sz="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/>
          <p:nvPr/>
        </p:nvSpPr>
        <p:spPr>
          <a:xfrm rot="2923865">
            <a:off x="5491825" y="-527026"/>
            <a:ext cx="7901079" cy="4711916"/>
          </a:xfrm>
          <a:custGeom>
            <a:rect b="b" l="l" r="r" t="t"/>
            <a:pathLst>
              <a:path extrusionOk="0" h="9423832" w="15802157">
                <a:moveTo>
                  <a:pt x="0" y="0"/>
                </a:moveTo>
                <a:lnTo>
                  <a:pt x="15802158" y="0"/>
                </a:lnTo>
                <a:lnTo>
                  <a:pt x="15802158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44" name="Google Shape;244;p33"/>
          <p:cNvGrpSpPr/>
          <p:nvPr/>
        </p:nvGrpSpPr>
        <p:grpSpPr>
          <a:xfrm>
            <a:off x="783199" y="612740"/>
            <a:ext cx="7716960" cy="3863773"/>
            <a:chOff x="0" y="-28575"/>
            <a:chExt cx="4064900" cy="2035238"/>
          </a:xfrm>
        </p:grpSpPr>
        <p:sp>
          <p:nvSpPr>
            <p:cNvPr id="245" name="Google Shape;245;p33"/>
            <p:cNvSpPr/>
            <p:nvPr/>
          </p:nvSpPr>
          <p:spPr>
            <a:xfrm>
              <a:off x="0" y="0"/>
              <a:ext cx="4064900" cy="2006663"/>
            </a:xfrm>
            <a:custGeom>
              <a:rect b="b" l="l" r="r" t="t"/>
              <a:pathLst>
                <a:path extrusionOk="0"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46" name="Google Shape;246;p33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47" name="Google Shape;247;p33"/>
          <p:cNvCxnSpPr/>
          <p:nvPr/>
        </p:nvCxnSpPr>
        <p:spPr>
          <a:xfrm>
            <a:off x="985152" y="2102683"/>
            <a:ext cx="7298522" cy="0"/>
          </a:xfrm>
          <a:prstGeom prst="straightConnector1">
            <a:avLst/>
          </a:prstGeom>
          <a:noFill/>
          <a:ln cap="flat" cmpd="sng" w="76200">
            <a:solidFill>
              <a:srgbClr val="20235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8" name="Google Shape;248;p33"/>
          <p:cNvSpPr/>
          <p:nvPr/>
        </p:nvSpPr>
        <p:spPr>
          <a:xfrm rot="5400000">
            <a:off x="8077899" y="1994801"/>
            <a:ext cx="205938" cy="21576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3"/>
          <p:cNvSpPr/>
          <p:nvPr/>
        </p:nvSpPr>
        <p:spPr>
          <a:xfrm rot="5400000">
            <a:off x="6430788" y="1994801"/>
            <a:ext cx="205938" cy="21576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3"/>
          <p:cNvSpPr/>
          <p:nvPr/>
        </p:nvSpPr>
        <p:spPr>
          <a:xfrm rot="5400000">
            <a:off x="5065658" y="1994801"/>
            <a:ext cx="205938" cy="21576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3"/>
          <p:cNvSpPr/>
          <p:nvPr/>
        </p:nvSpPr>
        <p:spPr>
          <a:xfrm rot="5400000">
            <a:off x="3671897" y="1994801"/>
            <a:ext cx="205938" cy="21576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3"/>
          <p:cNvSpPr/>
          <p:nvPr/>
        </p:nvSpPr>
        <p:spPr>
          <a:xfrm rot="5400000">
            <a:off x="2278137" y="1994801"/>
            <a:ext cx="205938" cy="21576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3"/>
          <p:cNvSpPr txBox="1"/>
          <p:nvPr/>
        </p:nvSpPr>
        <p:spPr>
          <a:xfrm>
            <a:off x="852456" y="2296513"/>
            <a:ext cx="820968" cy="4682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Upcoming release dates for the current and/or selected month.</a:t>
            </a:r>
            <a:endParaRPr sz="700"/>
          </a:p>
        </p:txBody>
      </p:sp>
      <p:sp>
        <p:nvSpPr>
          <p:cNvPr id="254" name="Google Shape;254;p33"/>
          <p:cNvSpPr txBox="1"/>
          <p:nvPr/>
        </p:nvSpPr>
        <p:spPr>
          <a:xfrm>
            <a:off x="1940124" y="2296513"/>
            <a:ext cx="957925" cy="663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 the offense table for the current week to see how many offenses were committed for each inmate in the offenses table</a:t>
            </a:r>
            <a:endParaRPr sz="700"/>
          </a:p>
        </p:txBody>
      </p:sp>
      <p:sp>
        <p:nvSpPr>
          <p:cNvPr id="255" name="Google Shape;255;p33"/>
          <p:cNvSpPr txBox="1"/>
          <p:nvPr/>
        </p:nvSpPr>
        <p:spPr>
          <a:xfrm>
            <a:off x="3320240" y="2285368"/>
            <a:ext cx="945690" cy="10635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Current enrolment in prison programs: view of the number of prisoners in our current programs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enrolment data for college, religious, etc programs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3"/>
          <p:cNvSpPr txBox="1"/>
          <p:nvPr/>
        </p:nvSpPr>
        <p:spPr>
          <a:xfrm>
            <a:off x="4688122" y="2296513"/>
            <a:ext cx="978582" cy="3491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Prisoners receiving current medical care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3"/>
          <p:cNvSpPr txBox="1"/>
          <p:nvPr/>
        </p:nvSpPr>
        <p:spPr>
          <a:xfrm>
            <a:off x="2077081" y="1231139"/>
            <a:ext cx="5222084" cy="440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600" u="none" cap="none" strike="noStrike">
                <a:solidFill>
                  <a:srgbClr val="010101"/>
                </a:solidFill>
                <a:latin typeface="Arial"/>
                <a:ea typeface="Arial"/>
                <a:cs typeface="Arial"/>
                <a:sym typeface="Arial"/>
              </a:rPr>
              <a:t>VIEWS/KPI’S</a:t>
            </a:r>
            <a:endParaRPr sz="700"/>
          </a:p>
        </p:txBody>
      </p:sp>
      <p:sp>
        <p:nvSpPr>
          <p:cNvPr id="258" name="Google Shape;258;p33"/>
          <p:cNvSpPr txBox="1"/>
          <p:nvPr/>
        </p:nvSpPr>
        <p:spPr>
          <a:xfrm>
            <a:off x="6050325" y="2285368"/>
            <a:ext cx="966865" cy="7063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View of current escape attempts for this year. Grab data from the offenses table and look for escape attempts </a:t>
            </a:r>
            <a:endParaRPr sz="700"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33"/>
          <p:cNvSpPr/>
          <p:nvPr/>
        </p:nvSpPr>
        <p:spPr>
          <a:xfrm rot="5400000">
            <a:off x="984987" y="2013851"/>
            <a:ext cx="205938" cy="215764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3"/>
          <p:cNvSpPr txBox="1"/>
          <p:nvPr/>
        </p:nvSpPr>
        <p:spPr>
          <a:xfrm>
            <a:off x="7522999" y="2225837"/>
            <a:ext cx="906554" cy="8254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View of current reoffense rate for our prison. How many inmates appear more than once in the inmate release history table</a:t>
            </a:r>
            <a:endParaRPr sz="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